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6" r:id="rId4"/>
  </p:sldMasterIdLst>
  <p:sldIdLst>
    <p:sldId id="266" r:id="rId5"/>
    <p:sldId id="277" r:id="rId6"/>
    <p:sldId id="278" r:id="rId7"/>
    <p:sldId id="280" r:id="rId8"/>
    <p:sldId id="282" r:id="rId9"/>
    <p:sldId id="281" r:id="rId10"/>
    <p:sldId id="267" r:id="rId11"/>
    <p:sldId id="271" r:id="rId12"/>
    <p:sldId id="273" r:id="rId13"/>
    <p:sldId id="276" r:id="rId14"/>
    <p:sldId id="275" r:id="rId15"/>
    <p:sldId id="272" r:id="rId16"/>
    <p:sldId id="274" r:id="rId17"/>
    <p:sldId id="283" r:id="rId18"/>
  </p:sldIdLst>
  <p:sldSz cx="13004800" cy="9753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1624"/>
    <a:srgbClr val="3D3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6" autoAdjust="0"/>
    <p:restoredTop sz="94729" autoAdjust="0"/>
  </p:normalViewPr>
  <p:slideViewPr>
    <p:cSldViewPr>
      <p:cViewPr varScale="1">
        <p:scale>
          <a:sx n="125" d="100"/>
          <a:sy n="125" d="100"/>
        </p:scale>
        <p:origin x="1296" y="114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624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457450"/>
            <a:ext cx="11002962" cy="573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304800"/>
            <a:ext cx="5183187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8345488"/>
            <a:ext cx="51085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601CA945-9699-4AD1-A755-32BC264F23B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77325" y="8356600"/>
            <a:ext cx="7064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en-US" sz="11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Version: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11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Date: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11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Author: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1800" y="1564434"/>
            <a:ext cx="7200800" cy="2090737"/>
          </a:xfrm>
          <a:prstGeom prst="rect">
            <a:avLst/>
          </a:prstGeom>
        </p:spPr>
        <p:txBody>
          <a:bodyPr/>
          <a:lstStyle>
            <a:lvl1pPr>
              <a:defRPr lang="en-US" sz="36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1800" y="3868690"/>
            <a:ext cx="10729192" cy="79208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sz="2400" smtClean="0">
                <a:effectLst/>
              </a:defRPr>
            </a:lvl1pPr>
            <a:lvl2pPr marL="457164" indent="0" algn="ctr">
              <a:buNone/>
              <a:defRPr/>
            </a:lvl2pPr>
            <a:lvl3pPr marL="914326" indent="0" algn="ctr">
              <a:buNone/>
              <a:defRPr/>
            </a:lvl3pPr>
            <a:lvl4pPr marL="1371489" indent="0" algn="ctr">
              <a:buNone/>
              <a:defRPr/>
            </a:lvl4pPr>
            <a:lvl5pPr marL="1828651" indent="0" algn="ctr">
              <a:buNone/>
              <a:defRPr/>
            </a:lvl5pPr>
            <a:lvl6pPr marL="2285815" indent="0" algn="ctr">
              <a:buNone/>
              <a:defRPr/>
            </a:lvl6pPr>
            <a:lvl7pPr marL="2742977" indent="0" algn="ctr">
              <a:buNone/>
              <a:defRPr/>
            </a:lvl7pPr>
            <a:lvl8pPr marL="3200141" indent="0" algn="ctr">
              <a:buNone/>
              <a:defRPr/>
            </a:lvl8pPr>
            <a:lvl9pPr marL="365730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784497" y="8336643"/>
            <a:ext cx="2377059" cy="8745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FontTx/>
              <a:buNone/>
              <a:defRPr lang="en-US" sz="1100">
                <a:effectLst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49697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63" y="8107363"/>
            <a:ext cx="3960812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88" y="123825"/>
            <a:ext cx="3316287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9009063"/>
            <a:ext cx="24050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769" y="1348408"/>
            <a:ext cx="11521280" cy="504056"/>
          </a:xfrm>
          <a:prstGeom prst="rect">
            <a:avLst/>
          </a:prstGeom>
        </p:spPr>
        <p:txBody>
          <a:bodyPr/>
          <a:lstStyle>
            <a:lvl1pPr>
              <a:defRPr sz="35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769" y="2788569"/>
            <a:ext cx="11521280" cy="5544617"/>
          </a:xfrm>
          <a:prstGeom prst="rect">
            <a:avLst/>
          </a:prstGeom>
        </p:spPr>
        <p:txBody>
          <a:bodyPr/>
          <a:lstStyle>
            <a:lvl1pPr algn="l">
              <a:defRPr sz="2401"/>
            </a:lvl1pPr>
            <a:lvl2pPr algn="l">
              <a:defRPr sz="2401"/>
            </a:lvl2pPr>
            <a:lvl3pPr algn="l">
              <a:defRPr sz="2401"/>
            </a:lvl3pPr>
            <a:lvl4pPr algn="l">
              <a:defRPr sz="2401"/>
            </a:lvl4pPr>
            <a:lvl5pPr algn="l">
              <a:defRPr sz="240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14389" y="1924473"/>
            <a:ext cx="11520486" cy="433387"/>
          </a:xfrm>
          <a:prstGeom prst="rect">
            <a:avLst/>
          </a:prstGeom>
        </p:spPr>
        <p:txBody>
          <a:bodyPr/>
          <a:lstStyle>
            <a:lvl1pPr algn="l">
              <a:defRPr sz="2401" b="1" i="0">
                <a:solidFill>
                  <a:srgbClr val="3D3A3A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13">
            <a:extLst>
              <a:ext uri="{FF2B5EF4-FFF2-40B4-BE49-F238E27FC236}">
                <a16:creationId xmlns:a16="http://schemas.microsoft.com/office/drawing/2014/main" id="{2946D027-A39A-42D2-A0AF-5F1703EB8F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854700" y="8764588"/>
            <a:ext cx="2376488" cy="5191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FB382-5BC9-4849-BAD6-21F3B4A1C2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4129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63" y="8107363"/>
            <a:ext cx="3960812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88" y="123825"/>
            <a:ext cx="3316287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9009063"/>
            <a:ext cx="24050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4013200"/>
            <a:ext cx="7704138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354A70BD-31A5-4DC5-BF44-41C67604C3E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9925" y="2573338"/>
            <a:ext cx="32194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>
              <a:defRPr/>
            </a:pPr>
            <a:r>
              <a:rPr lang="en-US" altLang="en-US" b="1">
                <a:solidFill>
                  <a:schemeClr val="accent1"/>
                </a:solidFill>
                <a:latin typeface="Trebuchet MS" charset="0"/>
              </a:rPr>
              <a:t>Partners</a:t>
            </a:r>
          </a:p>
        </p:txBody>
      </p:sp>
      <p:sp>
        <p:nvSpPr>
          <p:cNvPr id="7" name="Slide Number Placeholder 13">
            <a:extLst>
              <a:ext uri="{FF2B5EF4-FFF2-40B4-BE49-F238E27FC236}">
                <a16:creationId xmlns:a16="http://schemas.microsoft.com/office/drawing/2014/main" id="{9B33F205-95B2-4BB4-A6A7-D7B9610C44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854700" y="8764588"/>
            <a:ext cx="2376488" cy="5191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31138-023F-44DB-9144-209049A820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1613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93763" y="519113"/>
            <a:ext cx="112172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93763" y="2597150"/>
            <a:ext cx="11217275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8F8D6-875B-4B88-BE4D-D77547338A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3763" y="9040813"/>
            <a:ext cx="2925762" cy="5191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pPr>
              <a:defRPr/>
            </a:pPr>
            <a:fld id="{40E1DA70-8438-445A-8962-CF834B619304}" type="datetimeFigureOut">
              <a:rPr lang="en-US" altLang="en-US"/>
              <a:pPr>
                <a:defRPr/>
              </a:pPr>
              <a:t>7/2/2019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FCC76-4865-4011-A44E-230B4DCE4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8475" y="9040813"/>
            <a:ext cx="4387850" cy="5191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60C35-D1B6-478B-B50A-5939BF93F5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5275" y="9040813"/>
            <a:ext cx="2925763" cy="5191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E0BBE97C-8FA7-47D3-BC43-54200ACB0A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</p:sldLayoutIdLst>
  <p:timing>
    <p:tnLst>
      <p:par>
        <p:cTn id="1" dur="indefinite" restart="never" nodeType="tmRoot"/>
      </p:par>
    </p:tnLst>
  </p:timing>
  <p:txStyles>
    <p:titleStyle>
      <a:lvl1pPr algn="l" defTabSz="9747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 b="1" kern="1200">
          <a:solidFill>
            <a:schemeClr val="accent1"/>
          </a:solidFill>
          <a:latin typeface="Trebuchet MS" charset="0"/>
          <a:ea typeface="Trebuchet MS" charset="0"/>
          <a:cs typeface="Trebuchet MS" charset="0"/>
        </a:defRPr>
      </a:lvl1pPr>
      <a:lvl2pPr algn="l" defTabSz="9747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 b="1">
          <a:solidFill>
            <a:schemeClr val="accent1"/>
          </a:solidFill>
          <a:latin typeface="Trebuchet MS" charset="0"/>
          <a:ea typeface="Trebuchet MS" charset="0"/>
          <a:cs typeface="Trebuchet MS" charset="0"/>
        </a:defRPr>
      </a:lvl2pPr>
      <a:lvl3pPr algn="l" defTabSz="9747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 b="1">
          <a:solidFill>
            <a:schemeClr val="accent1"/>
          </a:solidFill>
          <a:latin typeface="Trebuchet MS" charset="0"/>
          <a:ea typeface="Trebuchet MS" charset="0"/>
          <a:cs typeface="Trebuchet MS" charset="0"/>
        </a:defRPr>
      </a:lvl3pPr>
      <a:lvl4pPr algn="l" defTabSz="9747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 b="1">
          <a:solidFill>
            <a:schemeClr val="accent1"/>
          </a:solidFill>
          <a:latin typeface="Trebuchet MS" charset="0"/>
          <a:ea typeface="Trebuchet MS" charset="0"/>
          <a:cs typeface="Trebuchet MS" charset="0"/>
        </a:defRPr>
      </a:lvl4pPr>
      <a:lvl5pPr algn="l" defTabSz="9747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 b="1">
          <a:solidFill>
            <a:schemeClr val="accent1"/>
          </a:solidFill>
          <a:latin typeface="Trebuchet MS" charset="0"/>
          <a:ea typeface="Trebuchet MS" charset="0"/>
          <a:cs typeface="Trebuchet MS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42888" indent="-242888" algn="l" defTabSz="974725" rtl="0" eaLnBrk="0" fontAlgn="base" hangingPunct="0">
        <a:lnSpc>
          <a:spcPct val="90000"/>
        </a:lnSpc>
        <a:spcBef>
          <a:spcPts val="1063"/>
        </a:spcBef>
        <a:spcAft>
          <a:spcPct val="0"/>
        </a:spcAft>
        <a:buFont typeface="Arial" panose="020B0604020202020204" pitchFamily="34" charset="0"/>
        <a:buChar char="•"/>
        <a:defRPr sz="2900" kern="1200">
          <a:solidFill>
            <a:schemeClr val="bg1"/>
          </a:solidFill>
          <a:latin typeface="Trebuchet MS" charset="0"/>
          <a:ea typeface="Trebuchet MS" charset="0"/>
          <a:cs typeface="Trebuchet MS" charset="0"/>
        </a:defRPr>
      </a:lvl1pPr>
      <a:lvl2pPr marL="730250" indent="-242888" algn="l" defTabSz="974725" rtl="0" eaLnBrk="0" fontAlgn="base" hangingPunct="0">
        <a:lnSpc>
          <a:spcPct val="90000"/>
        </a:lnSpc>
        <a:spcBef>
          <a:spcPts val="538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bg1"/>
          </a:solidFill>
          <a:latin typeface="Trebuchet MS" charset="0"/>
          <a:ea typeface="Trebuchet MS" charset="0"/>
          <a:cs typeface="Trebuchet MS" charset="0"/>
        </a:defRPr>
      </a:lvl2pPr>
      <a:lvl3pPr marL="1217613" indent="-242888" algn="l" defTabSz="974725" rtl="0" eaLnBrk="0" fontAlgn="base" hangingPunct="0">
        <a:lnSpc>
          <a:spcPct val="90000"/>
        </a:lnSpc>
        <a:spcBef>
          <a:spcPts val="538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Trebuchet MS" charset="0"/>
          <a:ea typeface="Trebuchet MS" charset="0"/>
          <a:cs typeface="Trebuchet MS" charset="0"/>
        </a:defRPr>
      </a:lvl3pPr>
      <a:lvl4pPr marL="1706563" indent="-242888" algn="l" defTabSz="974725" rtl="0" eaLnBrk="0" fontAlgn="base" hangingPunct="0">
        <a:lnSpc>
          <a:spcPct val="90000"/>
        </a:lnSpc>
        <a:spcBef>
          <a:spcPts val="538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bg1"/>
          </a:solidFill>
          <a:latin typeface="Trebuchet MS" charset="0"/>
          <a:ea typeface="Trebuchet MS" charset="0"/>
          <a:cs typeface="Trebuchet MS" charset="0"/>
        </a:defRPr>
      </a:lvl4pPr>
      <a:lvl5pPr marL="2193925" indent="-242888" algn="l" defTabSz="974725" rtl="0" eaLnBrk="0" fontAlgn="base" hangingPunct="0">
        <a:lnSpc>
          <a:spcPct val="90000"/>
        </a:lnSpc>
        <a:spcBef>
          <a:spcPts val="538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bg1"/>
          </a:solidFill>
          <a:latin typeface="Trebuchet MS" charset="0"/>
          <a:ea typeface="Trebuchet MS" charset="0"/>
          <a:cs typeface="Trebuchet MS" charset="0"/>
        </a:defRPr>
      </a:lvl5pPr>
      <a:lvl6pPr marL="2682106" indent="-243828" algn="l" defTabSz="975311" rtl="0" eaLnBrk="1" latinLnBrk="0" hangingPunct="1">
        <a:lnSpc>
          <a:spcPct val="90000"/>
        </a:lnSpc>
        <a:spcBef>
          <a:spcPts val="533"/>
        </a:spcBef>
        <a:buFont typeface="Arial"/>
        <a:buChar char="•"/>
        <a:defRPr sz="1919" kern="1200">
          <a:solidFill>
            <a:schemeClr val="tx1"/>
          </a:solidFill>
          <a:latin typeface="+mn-lt"/>
          <a:ea typeface="+mn-ea"/>
          <a:cs typeface="+mn-cs"/>
        </a:defRPr>
      </a:lvl6pPr>
      <a:lvl7pPr marL="3169762" indent="-243828" algn="l" defTabSz="975311" rtl="0" eaLnBrk="1" latinLnBrk="0" hangingPunct="1">
        <a:lnSpc>
          <a:spcPct val="90000"/>
        </a:lnSpc>
        <a:spcBef>
          <a:spcPts val="533"/>
        </a:spcBef>
        <a:buFont typeface="Arial"/>
        <a:buChar char="•"/>
        <a:defRPr sz="1919" kern="1200">
          <a:solidFill>
            <a:schemeClr val="tx1"/>
          </a:solidFill>
          <a:latin typeface="+mn-lt"/>
          <a:ea typeface="+mn-ea"/>
          <a:cs typeface="+mn-cs"/>
        </a:defRPr>
      </a:lvl7pPr>
      <a:lvl8pPr marL="3657418" indent="-243828" algn="l" defTabSz="975311" rtl="0" eaLnBrk="1" latinLnBrk="0" hangingPunct="1">
        <a:lnSpc>
          <a:spcPct val="90000"/>
        </a:lnSpc>
        <a:spcBef>
          <a:spcPts val="533"/>
        </a:spcBef>
        <a:buFont typeface="Arial"/>
        <a:buChar char="•"/>
        <a:defRPr sz="1919" kern="1200">
          <a:solidFill>
            <a:schemeClr val="tx1"/>
          </a:solidFill>
          <a:latin typeface="+mn-lt"/>
          <a:ea typeface="+mn-ea"/>
          <a:cs typeface="+mn-cs"/>
        </a:defRPr>
      </a:lvl8pPr>
      <a:lvl9pPr marL="4145075" indent="-243828" algn="l" defTabSz="975311" rtl="0" eaLnBrk="1" latinLnBrk="0" hangingPunct="1">
        <a:lnSpc>
          <a:spcPct val="90000"/>
        </a:lnSpc>
        <a:spcBef>
          <a:spcPts val="533"/>
        </a:spcBef>
        <a:buFont typeface="Arial"/>
        <a:buChar char="•"/>
        <a:defRPr sz="19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11" rtl="0" eaLnBrk="1" latinLnBrk="0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1pPr>
      <a:lvl2pPr marL="487656" algn="l" defTabSz="975311" rtl="0" eaLnBrk="1" latinLnBrk="0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2pPr>
      <a:lvl3pPr marL="975311" algn="l" defTabSz="975311" rtl="0" eaLnBrk="1" latinLnBrk="0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3pPr>
      <a:lvl4pPr marL="1462967" algn="l" defTabSz="975311" rtl="0" eaLnBrk="1" latinLnBrk="0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3" algn="l" defTabSz="975311" rtl="0" eaLnBrk="1" latinLnBrk="0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5pPr>
      <a:lvl6pPr marL="2438278" algn="l" defTabSz="975311" rtl="0" eaLnBrk="1" latinLnBrk="0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6pPr>
      <a:lvl7pPr marL="2925934" algn="l" defTabSz="975311" rtl="0" eaLnBrk="1" latinLnBrk="0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7pPr>
      <a:lvl8pPr marL="3413590" algn="l" defTabSz="975311" rtl="0" eaLnBrk="1" latinLnBrk="0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8pPr>
      <a:lvl9pPr marL="3901247" algn="l" defTabSz="975311" rtl="0" eaLnBrk="1" latinLnBrk="0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1101725" y="1563688"/>
            <a:ext cx="7200900" cy="2090737"/>
          </a:xfrm>
        </p:spPr>
        <p:txBody>
          <a:bodyPr/>
          <a:lstStyle/>
          <a:p>
            <a:pPr eaLnBrk="1" hangingPunct="1"/>
            <a:r>
              <a:rPr altLang="en-US" smtClean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CIVITAS SUNRISE</a:t>
            </a:r>
          </a:p>
        </p:txBody>
      </p:sp>
      <p:sp>
        <p:nvSpPr>
          <p:cNvPr id="5123" name="Subtitle 2"/>
          <p:cNvSpPr>
            <a:spLocks noGrp="1"/>
          </p:cNvSpPr>
          <p:nvPr>
            <p:ph type="subTitle" idx="1"/>
          </p:nvPr>
        </p:nvSpPr>
        <p:spPr>
          <a:xfrm>
            <a:off x="1101725" y="3868738"/>
            <a:ext cx="10729913" cy="792162"/>
          </a:xfrm>
        </p:spPr>
        <p:txBody>
          <a:bodyPr/>
          <a:lstStyle/>
          <a:p>
            <a:pPr eaLnBrk="1" hangingPunct="1"/>
            <a:r>
              <a:rPr lang="en-GB" altLang="en-US">
                <a:solidFill>
                  <a:srgbClr val="3D3A3A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Laying the foundation for s</a:t>
            </a:r>
            <a:r>
              <a:rPr altLang="en-US">
                <a:solidFill>
                  <a:srgbClr val="3D3A3A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ustainable neighbourhood mobility planning</a:t>
            </a:r>
          </a:p>
        </p:txBody>
      </p:sp>
      <p:sp>
        <p:nvSpPr>
          <p:cNvPr id="512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783763" y="8335963"/>
            <a:ext cx="2378075" cy="874712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altLang="en-US" smtClean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1</a:t>
            </a:r>
          </a:p>
          <a:p>
            <a:pPr eaLnBrk="1" hangingPunct="1">
              <a:spcBef>
                <a:spcPct val="0"/>
              </a:spcBef>
            </a:pPr>
            <a:r>
              <a:rPr altLang="en-US" smtClean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29 September 2017</a:t>
            </a:r>
          </a:p>
          <a:p>
            <a:pPr eaLnBrk="1" hangingPunct="1">
              <a:spcBef>
                <a:spcPct val="0"/>
              </a:spcBef>
            </a:pPr>
            <a:r>
              <a:rPr altLang="en-US" smtClean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Hana Peters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66367-E7AA-4B91-9E47-9BCB84DA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88" y="1347788"/>
            <a:ext cx="11520487" cy="504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200"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Jerusalem</a:t>
            </a:r>
          </a:p>
        </p:txBody>
      </p:sp>
      <p:pic>
        <p:nvPicPr>
          <p:cNvPr id="14339" name="Picture 2" descr="\\www.rc-projects.eu@SSL\DavWWWRoot\SUNRISE\WP5\SUNRISE cities - pictures\Jerusalem\מסילה לכולם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1997075"/>
            <a:ext cx="10080625" cy="671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20BCA-4B66-49E9-8502-641D29B33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88" y="1347788"/>
            <a:ext cx="11520487" cy="504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200"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Malmö</a:t>
            </a:r>
          </a:p>
        </p:txBody>
      </p:sp>
      <p:pic>
        <p:nvPicPr>
          <p:cNvPr id="15363" name="Picture 2" descr="\\www.rc-projects.eu@SSL\DavWWWRoot\SUNRISE\WP5\SUNRISE cities - pictures\Malmö\Website_Malmö_Johan-Fridh\20170513 Foto Johan Fridh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1997075"/>
            <a:ext cx="9971087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C0EC9-A9A3-474C-923A-72CD08294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88" y="1347788"/>
            <a:ext cx="11520487" cy="504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200" dirty="0" err="1">
                <a:latin typeface="Trebuchet MS" pitchFamily="34" charset="0"/>
                <a:ea typeface="Trebuchet MS" pitchFamily="34" charset="0"/>
                <a:cs typeface="Trebuchet MS" pitchFamily="34" charset="0"/>
              </a:rPr>
              <a:t>Southend-on-sea</a:t>
            </a:r>
            <a:endParaRPr lang="en-US" altLang="en-US" sz="3200"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</p:txBody>
      </p:sp>
      <p:pic>
        <p:nvPicPr>
          <p:cNvPr id="1638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5"/>
          <a:stretch>
            <a:fillRect/>
          </a:stretch>
        </p:blipFill>
        <p:spPr bwMode="auto">
          <a:xfrm>
            <a:off x="669925" y="2203450"/>
            <a:ext cx="4271963" cy="638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5340350"/>
            <a:ext cx="6686550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2273300"/>
            <a:ext cx="6686550" cy="29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A897B-9640-45BD-8B04-905BA84FF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88" y="1347788"/>
            <a:ext cx="11520487" cy="504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200"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Thessaloniki</a:t>
            </a:r>
          </a:p>
        </p:txBody>
      </p:sp>
      <p:pic>
        <p:nvPicPr>
          <p:cNvPr id="17411" name="Picture 3" descr="\\www.rc-projects.eu@SSL\DavWWWRoot\SUNRISE\WP5\SUNRISE cities - pictures\Thessaloniki\Neo_Rysi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4" b="11217"/>
          <a:stretch>
            <a:fillRect/>
          </a:stretch>
        </p:blipFill>
        <p:spPr bwMode="auto">
          <a:xfrm>
            <a:off x="885825" y="1924050"/>
            <a:ext cx="9769475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\\www.rc-projects.eu@SSL\DavWWWRoot\SUNRISE\WP5\SUNRISE cities - pictures\Thessaloniki\Neo_Rysio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2" b="32413"/>
          <a:stretch>
            <a:fillRect/>
          </a:stretch>
        </p:blipFill>
        <p:spPr bwMode="auto">
          <a:xfrm>
            <a:off x="885825" y="5740400"/>
            <a:ext cx="9859963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106BE5-A0C2-47FC-8E69-D3F019389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88" y="1347788"/>
            <a:ext cx="11520487" cy="504825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74B631-1917-4BD0-BDB0-0FA3CC74B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388" y="2789238"/>
            <a:ext cx="11520487" cy="5543550"/>
          </a:xfrm>
        </p:spPr>
        <p:txBody>
          <a:bodyPr/>
          <a:lstStyle/>
          <a:p>
            <a:pPr>
              <a:defRPr/>
            </a:pPr>
            <a:r>
              <a:rPr lang="de-DE" dirty="0"/>
              <a:t>Add:</a:t>
            </a:r>
          </a:p>
          <a:p>
            <a:pPr>
              <a:defRPr/>
            </a:pPr>
            <a:r>
              <a:rPr lang="de-DE" dirty="0"/>
              <a:t>Responses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worries</a:t>
            </a:r>
            <a:r>
              <a:rPr lang="de-DE" dirty="0"/>
              <a:t> (</a:t>
            </a:r>
            <a:r>
              <a:rPr lang="de-DE" dirty="0" err="1"/>
              <a:t>maybe</a:t>
            </a:r>
            <a:r>
              <a:rPr lang="de-DE" dirty="0"/>
              <a:t> in </a:t>
            </a:r>
            <a:r>
              <a:rPr lang="de-DE" dirty="0" err="1"/>
              <a:t>notes</a:t>
            </a:r>
            <a:r>
              <a:rPr lang="de-DE" dirty="0"/>
              <a:t>, not in </a:t>
            </a:r>
            <a:r>
              <a:rPr lang="de-DE" dirty="0" err="1"/>
              <a:t>slides</a:t>
            </a:r>
            <a:r>
              <a:rPr lang="de-DE" dirty="0"/>
              <a:t>)</a:t>
            </a:r>
          </a:p>
          <a:p>
            <a:pPr>
              <a:defRPr/>
            </a:pPr>
            <a:r>
              <a:rPr lang="de-DE" dirty="0" err="1"/>
              <a:t>Worry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getting</a:t>
            </a:r>
            <a:r>
              <a:rPr lang="de-DE" dirty="0"/>
              <a:t> </a:t>
            </a:r>
            <a:r>
              <a:rPr lang="de-DE" dirty="0" err="1"/>
              <a:t>sufficient</a:t>
            </a:r>
            <a:r>
              <a:rPr lang="de-DE" dirty="0"/>
              <a:t> </a:t>
            </a:r>
            <a:r>
              <a:rPr lang="de-DE" dirty="0" err="1"/>
              <a:t>participation</a:t>
            </a:r>
            <a:endParaRPr lang="en-GB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E319717-75DB-4F67-88AE-E5AA5A89A7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4388" y="1924050"/>
            <a:ext cx="11520487" cy="433388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s://upload.wikimedia.org/wikipedia/commons/3/33/Europa_blanco_subdivision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38" y="1771650"/>
            <a:ext cx="7491412" cy="625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A3020D-C77A-46A4-832B-84DB582A4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88" y="1347788"/>
            <a:ext cx="11520487" cy="720725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00000"/>
              </a:lnSpc>
              <a:defRPr/>
            </a:pPr>
            <a:r>
              <a:rPr lang="en-GB" altLang="en-US" sz="2800"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Address mobility challenges at the neighbourhood level in </a:t>
            </a:r>
            <a:r>
              <a:rPr lang="en-GB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six cities </a:t>
            </a:r>
            <a:r>
              <a:rPr lang="en-GB" altLang="en-US" sz="2800"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across Europe and the Middle East 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741363" y="2716213"/>
            <a:ext cx="11520487" cy="6337300"/>
          </a:xfrm>
        </p:spPr>
        <p:txBody>
          <a:bodyPr/>
          <a:lstStyle/>
          <a:p>
            <a:pPr lvl="1" eaLnBrk="1" hangingPunct="1">
              <a:lnSpc>
                <a:spcPct val="150000"/>
              </a:lnSpc>
            </a:pPr>
            <a:r>
              <a:rPr lang="de-DE" altLang="en-US" sz="2800" smtClean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Bremen</a:t>
            </a:r>
          </a:p>
          <a:p>
            <a:pPr lvl="1" eaLnBrk="1" hangingPunct="1">
              <a:lnSpc>
                <a:spcPct val="150000"/>
              </a:lnSpc>
            </a:pPr>
            <a:r>
              <a:rPr lang="de-DE" altLang="en-US" sz="2800" smtClean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Budapest</a:t>
            </a:r>
          </a:p>
          <a:p>
            <a:pPr lvl="1" eaLnBrk="1" hangingPunct="1">
              <a:lnSpc>
                <a:spcPct val="150000"/>
              </a:lnSpc>
            </a:pPr>
            <a:r>
              <a:rPr lang="de-DE" altLang="en-US" sz="2800" smtClean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Jerusalem</a:t>
            </a:r>
          </a:p>
          <a:p>
            <a:pPr lvl="1" eaLnBrk="1" hangingPunct="1">
              <a:lnSpc>
                <a:spcPct val="150000"/>
              </a:lnSpc>
            </a:pPr>
            <a:r>
              <a:rPr lang="de-DE" altLang="en-US" sz="2800" smtClean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Malmö</a:t>
            </a:r>
          </a:p>
          <a:p>
            <a:pPr lvl="1" eaLnBrk="1" hangingPunct="1">
              <a:lnSpc>
                <a:spcPct val="150000"/>
              </a:lnSpc>
            </a:pPr>
            <a:r>
              <a:rPr lang="de-DE" altLang="en-US" sz="2800" smtClean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Southend-on-sea</a:t>
            </a:r>
          </a:p>
          <a:p>
            <a:pPr lvl="1" eaLnBrk="1" hangingPunct="1">
              <a:lnSpc>
                <a:spcPct val="150000"/>
              </a:lnSpc>
            </a:pPr>
            <a:r>
              <a:rPr lang="de-DE" altLang="en-US" sz="2800" smtClean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Thessaloniki</a:t>
            </a:r>
            <a:endParaRPr lang="en-GB" altLang="en-US" sz="2800" smtClean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4B8B686-E775-4662-BCBF-6DDD460EA0F7}"/>
              </a:ext>
            </a:extLst>
          </p:cNvPr>
          <p:cNvSpPr/>
          <p:nvPr/>
        </p:nvSpPr>
        <p:spPr>
          <a:xfrm>
            <a:off x="10966450" y="7951788"/>
            <a:ext cx="144463" cy="1428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B610FBA-CDD4-4082-87B1-C04BCAEFBE7D}"/>
              </a:ext>
            </a:extLst>
          </p:cNvPr>
          <p:cNvSpPr/>
          <p:nvPr/>
        </p:nvSpPr>
        <p:spPr>
          <a:xfrm>
            <a:off x="8518525" y="5884863"/>
            <a:ext cx="144463" cy="1444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323EEDD-0875-4D6B-91FD-291D1D7EAF11}"/>
              </a:ext>
            </a:extLst>
          </p:cNvPr>
          <p:cNvSpPr/>
          <p:nvPr/>
        </p:nvSpPr>
        <p:spPr>
          <a:xfrm>
            <a:off x="7294563" y="5164138"/>
            <a:ext cx="144462" cy="1444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52EC533-22E6-4278-911A-8F8A9F7C4964}"/>
              </a:ext>
            </a:extLst>
          </p:cNvPr>
          <p:cNvSpPr/>
          <p:nvPr/>
        </p:nvSpPr>
        <p:spPr>
          <a:xfrm>
            <a:off x="6646863" y="5084763"/>
            <a:ext cx="142875" cy="1444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BC62B56-F779-4F99-968A-EE7A4E7D7A3F}"/>
              </a:ext>
            </a:extLst>
          </p:cNvPr>
          <p:cNvSpPr/>
          <p:nvPr/>
        </p:nvSpPr>
        <p:spPr>
          <a:xfrm>
            <a:off x="9094788" y="6891338"/>
            <a:ext cx="144462" cy="1428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91ECCFE-CB95-4666-8270-72D5567E3D5A}"/>
              </a:ext>
            </a:extLst>
          </p:cNvPr>
          <p:cNvSpPr/>
          <p:nvPr/>
        </p:nvSpPr>
        <p:spPr>
          <a:xfrm>
            <a:off x="7797800" y="4445000"/>
            <a:ext cx="144463" cy="1444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265EC-E963-4686-A8A1-AD0C72B59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88" y="1347788"/>
            <a:ext cx="11520487" cy="504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200"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The </a:t>
            </a:r>
            <a:r>
              <a:rPr lang="en-US" altLang="en-US" sz="3200" dirty="0" err="1">
                <a:latin typeface="Trebuchet MS" pitchFamily="34" charset="0"/>
                <a:ea typeface="Trebuchet MS" pitchFamily="34" charset="0"/>
                <a:cs typeface="Trebuchet MS" pitchFamily="34" charset="0"/>
              </a:rPr>
              <a:t>neighbourhoods</a:t>
            </a:r>
            <a:endParaRPr lang="en-US" altLang="en-US" sz="3200"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</p:txBody>
      </p:sp>
      <p:sp>
        <p:nvSpPr>
          <p:cNvPr id="717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14388" y="1924050"/>
            <a:ext cx="5759450" cy="433388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2400" smtClean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Key issues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2754CFF-3472-40BB-A511-41BBF0EE92E8}"/>
              </a:ext>
            </a:extLst>
          </p:cNvPr>
          <p:cNvSpPr txBox="1">
            <a:spLocks/>
          </p:cNvSpPr>
          <p:nvPr/>
        </p:nvSpPr>
        <p:spPr bwMode="auto">
          <a:xfrm>
            <a:off x="309563" y="2500313"/>
            <a:ext cx="5761037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242888" indent="-242888" algn="l" defTabSz="974725" rtl="0" eaLnBrk="0" fontAlgn="base" hangingPunct="0">
              <a:lnSpc>
                <a:spcPct val="90000"/>
              </a:lnSpc>
              <a:spcBef>
                <a:spcPts val="1063"/>
              </a:spcBef>
              <a:spcAft>
                <a:spcPct val="0"/>
              </a:spcAft>
              <a:buFont typeface="Arial" pitchFamily="34" charset="0"/>
              <a:buChar char="•"/>
              <a:defRPr sz="2401" kern="1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730250" indent="-242888" algn="l" defTabSz="974725" rtl="0" eaLnBrk="0" fontAlgn="base" hangingPunct="0">
              <a:lnSpc>
                <a:spcPct val="90000"/>
              </a:lnSpc>
              <a:spcBef>
                <a:spcPts val="538"/>
              </a:spcBef>
              <a:spcAft>
                <a:spcPct val="0"/>
              </a:spcAft>
              <a:buFont typeface="Arial" pitchFamily="34" charset="0"/>
              <a:buChar char="•"/>
              <a:defRPr sz="2401" kern="1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217613" indent="-242888" algn="l" defTabSz="974725" rtl="0" eaLnBrk="0" fontAlgn="base" hangingPunct="0">
              <a:lnSpc>
                <a:spcPct val="90000"/>
              </a:lnSpc>
              <a:spcBef>
                <a:spcPts val="538"/>
              </a:spcBef>
              <a:spcAft>
                <a:spcPct val="0"/>
              </a:spcAft>
              <a:buFont typeface="Arial" pitchFamily="34" charset="0"/>
              <a:buChar char="•"/>
              <a:defRPr sz="2401" kern="1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3pPr>
            <a:lvl4pPr marL="1706563" indent="-242888" algn="l" defTabSz="974725" rtl="0" eaLnBrk="0" fontAlgn="base" hangingPunct="0">
              <a:lnSpc>
                <a:spcPct val="90000"/>
              </a:lnSpc>
              <a:spcBef>
                <a:spcPts val="538"/>
              </a:spcBef>
              <a:spcAft>
                <a:spcPct val="0"/>
              </a:spcAft>
              <a:buFont typeface="Arial" pitchFamily="34" charset="0"/>
              <a:buChar char="•"/>
              <a:defRPr sz="2401" kern="1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4pPr>
            <a:lvl5pPr marL="2193925" indent="-242888" algn="l" defTabSz="974725" rtl="0" eaLnBrk="0" fontAlgn="base" hangingPunct="0">
              <a:lnSpc>
                <a:spcPct val="90000"/>
              </a:lnSpc>
              <a:spcBef>
                <a:spcPts val="538"/>
              </a:spcBef>
              <a:spcAft>
                <a:spcPct val="0"/>
              </a:spcAft>
              <a:buFont typeface="Arial" pitchFamily="34" charset="0"/>
              <a:buChar char="•"/>
              <a:defRPr sz="2401" kern="1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5pPr>
            <a:lvl6pPr marL="2682106" indent="-243828" algn="l" defTabSz="975311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sz="19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9762" indent="-243828" algn="l" defTabSz="975311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sz="19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418" indent="-243828" algn="l" defTabSz="975311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sz="19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075" indent="-243828" algn="l" defTabSz="975311" rtl="0" eaLnBrk="1" latinLnBrk="0" hangingPunct="1">
              <a:lnSpc>
                <a:spcPct val="90000"/>
              </a:lnSpc>
              <a:spcBef>
                <a:spcPts val="533"/>
              </a:spcBef>
              <a:buFont typeface="Arial"/>
              <a:buChar char="•"/>
              <a:defRPr sz="19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1800"/>
              </a:spcBef>
              <a:defRPr/>
            </a:pPr>
            <a:r>
              <a:rPr lang="en-GB" sz="2400" dirty="0"/>
              <a:t>Congestion</a:t>
            </a:r>
          </a:p>
          <a:p>
            <a:pPr lvl="1">
              <a:spcBef>
                <a:spcPts val="1800"/>
              </a:spcBef>
              <a:defRPr/>
            </a:pPr>
            <a:r>
              <a:rPr lang="en-GB" sz="2400" dirty="0"/>
              <a:t>Severe air and noise pollution </a:t>
            </a:r>
          </a:p>
          <a:p>
            <a:pPr lvl="1">
              <a:spcBef>
                <a:spcPts val="1800"/>
              </a:spcBef>
              <a:defRPr/>
            </a:pPr>
            <a:r>
              <a:rPr lang="en-GB" sz="2400" dirty="0"/>
              <a:t>Busy roads as physical barriers</a:t>
            </a:r>
          </a:p>
          <a:p>
            <a:pPr lvl="1">
              <a:spcBef>
                <a:spcPts val="1800"/>
              </a:spcBef>
              <a:defRPr/>
            </a:pPr>
            <a:r>
              <a:rPr lang="en-GB" sz="2400" dirty="0"/>
              <a:t>Safety issues</a:t>
            </a:r>
          </a:p>
          <a:p>
            <a:pPr lvl="1">
              <a:spcBef>
                <a:spcPts val="1800"/>
              </a:spcBef>
              <a:defRPr/>
            </a:pPr>
            <a:r>
              <a:rPr lang="en-GB" sz="2400" dirty="0"/>
              <a:t>Lack of public spaces and places to sit</a:t>
            </a:r>
            <a:endParaRPr lang="en-GB" dirty="0">
              <a:latin typeface="Times New Roman"/>
              <a:ea typeface="Times New Roman"/>
            </a:endParaRPr>
          </a:p>
          <a:p>
            <a:pPr lvl="1">
              <a:spcBef>
                <a:spcPts val="1800"/>
              </a:spcBef>
              <a:defRPr/>
            </a:pPr>
            <a:r>
              <a:rPr lang="en-GB" sz="2400" dirty="0"/>
              <a:t>Low levels of public transport service</a:t>
            </a:r>
          </a:p>
          <a:p>
            <a:pPr lvl="1">
              <a:spcBef>
                <a:spcPts val="1800"/>
              </a:spcBef>
              <a:defRPr/>
            </a:pPr>
            <a:r>
              <a:rPr lang="en-GB" sz="2400" dirty="0"/>
              <a:t>High car usage and ownership rate</a:t>
            </a:r>
          </a:p>
          <a:p>
            <a:pPr lvl="1">
              <a:spcBef>
                <a:spcPts val="1800"/>
              </a:spcBef>
              <a:defRPr/>
            </a:pPr>
            <a:r>
              <a:rPr lang="de-DE" sz="2400" dirty="0" err="1"/>
              <a:t>Parking</a:t>
            </a:r>
            <a:r>
              <a:rPr lang="de-DE" sz="2400" dirty="0"/>
              <a:t> </a:t>
            </a:r>
            <a:r>
              <a:rPr lang="de-DE" sz="2400" dirty="0" err="1"/>
              <a:t>problems</a:t>
            </a:r>
            <a:endParaRPr lang="de-DE" sz="1800" dirty="0"/>
          </a:p>
          <a:p>
            <a:pPr eaLnBrk="1" hangingPunct="1">
              <a:defRPr/>
            </a:pPr>
            <a:endParaRPr lang="en-US" altLang="en-US" sz="2400"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 bwMode="auto">
          <a:xfrm>
            <a:off x="7510463" y="1852613"/>
            <a:ext cx="5761037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>
              <a:lnSpc>
                <a:spcPct val="90000"/>
              </a:lnSpc>
              <a:spcBef>
                <a:spcPts val="1063"/>
              </a:spcBef>
              <a:buFont typeface="Arial" panose="020B0604020202020204" pitchFamily="34" charset="0"/>
              <a:buChar char="•"/>
              <a:defRPr sz="29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30250" indent="-242888" defTabSz="974725">
              <a:lnSpc>
                <a:spcPct val="90000"/>
              </a:lnSpc>
              <a:spcBef>
                <a:spcPts val="538"/>
              </a:spcBef>
              <a:buFont typeface="Arial" panose="020B0604020202020204" pitchFamily="34" charset="0"/>
              <a:buChar char="•"/>
              <a:defRPr sz="25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217613" indent="-242888" defTabSz="974725">
              <a:lnSpc>
                <a:spcPct val="90000"/>
              </a:lnSpc>
              <a:spcBef>
                <a:spcPts val="538"/>
              </a:spcBef>
              <a:buFont typeface="Arial" panose="020B0604020202020204" pitchFamily="34" charset="0"/>
              <a:buChar char="•"/>
              <a:defRPr sz="21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706563" indent="-242888" defTabSz="974725">
              <a:lnSpc>
                <a:spcPct val="90000"/>
              </a:lnSpc>
              <a:spcBef>
                <a:spcPts val="538"/>
              </a:spcBef>
              <a:buFont typeface="Arial" panose="020B0604020202020204" pitchFamily="34" charset="0"/>
              <a:buChar char="•"/>
              <a:defRPr sz="19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193925" indent="-242888" defTabSz="974725">
              <a:lnSpc>
                <a:spcPct val="90000"/>
              </a:lnSpc>
              <a:spcBef>
                <a:spcPts val="538"/>
              </a:spcBef>
              <a:buFont typeface="Arial" panose="020B0604020202020204" pitchFamily="34" charset="0"/>
              <a:buChar char="•"/>
              <a:defRPr sz="19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651125" indent="-242888" defTabSz="974725" eaLnBrk="0" fontAlgn="base" hangingPunct="0">
              <a:lnSpc>
                <a:spcPct val="90000"/>
              </a:lnSpc>
              <a:spcBef>
                <a:spcPts val="538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3108325" indent="-242888" defTabSz="974725" eaLnBrk="0" fontAlgn="base" hangingPunct="0">
              <a:lnSpc>
                <a:spcPct val="90000"/>
              </a:lnSpc>
              <a:spcBef>
                <a:spcPts val="538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565525" indent="-242888" defTabSz="974725" eaLnBrk="0" fontAlgn="base" hangingPunct="0">
              <a:lnSpc>
                <a:spcPct val="90000"/>
              </a:lnSpc>
              <a:spcBef>
                <a:spcPts val="538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4022725" indent="-242888" defTabSz="974725" eaLnBrk="0" fontAlgn="base" hangingPunct="0">
              <a:lnSpc>
                <a:spcPct val="90000"/>
              </a:lnSpc>
              <a:spcBef>
                <a:spcPts val="538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3D3A3A"/>
                </a:solidFill>
              </a:rPr>
              <a:t>A variety of characteristics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078663" y="2500313"/>
            <a:ext cx="575945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42888" indent="-242888" defTabSz="974725">
              <a:lnSpc>
                <a:spcPct val="90000"/>
              </a:lnSpc>
              <a:spcBef>
                <a:spcPts val="1063"/>
              </a:spcBef>
              <a:buFont typeface="Arial" panose="020B0604020202020204" pitchFamily="34" charset="0"/>
              <a:buChar char="•"/>
              <a:defRPr sz="29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30250" indent="-242888" defTabSz="974725">
              <a:lnSpc>
                <a:spcPct val="90000"/>
              </a:lnSpc>
              <a:spcBef>
                <a:spcPts val="538"/>
              </a:spcBef>
              <a:buFont typeface="Arial" panose="020B0604020202020204" pitchFamily="34" charset="0"/>
              <a:buChar char="•"/>
              <a:defRPr sz="25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217613" indent="-242888" defTabSz="974725">
              <a:lnSpc>
                <a:spcPct val="90000"/>
              </a:lnSpc>
              <a:spcBef>
                <a:spcPts val="538"/>
              </a:spcBef>
              <a:buFont typeface="Arial" panose="020B0604020202020204" pitchFamily="34" charset="0"/>
              <a:buChar char="•"/>
              <a:defRPr sz="21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706563" indent="-242888" defTabSz="974725">
              <a:lnSpc>
                <a:spcPct val="90000"/>
              </a:lnSpc>
              <a:spcBef>
                <a:spcPts val="538"/>
              </a:spcBef>
              <a:buFont typeface="Arial" panose="020B0604020202020204" pitchFamily="34" charset="0"/>
              <a:buChar char="•"/>
              <a:defRPr sz="19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193925" indent="-242888" defTabSz="974725">
              <a:lnSpc>
                <a:spcPct val="90000"/>
              </a:lnSpc>
              <a:spcBef>
                <a:spcPts val="538"/>
              </a:spcBef>
              <a:buFont typeface="Arial" panose="020B0604020202020204" pitchFamily="34" charset="0"/>
              <a:buChar char="•"/>
              <a:defRPr sz="19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651125" indent="-242888" defTabSz="974725" eaLnBrk="0" fontAlgn="base" hangingPunct="0">
              <a:lnSpc>
                <a:spcPct val="90000"/>
              </a:lnSpc>
              <a:spcBef>
                <a:spcPts val="538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3108325" indent="-242888" defTabSz="974725" eaLnBrk="0" fontAlgn="base" hangingPunct="0">
              <a:lnSpc>
                <a:spcPct val="90000"/>
              </a:lnSpc>
              <a:spcBef>
                <a:spcPts val="538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565525" indent="-242888" defTabSz="974725" eaLnBrk="0" fontAlgn="base" hangingPunct="0">
              <a:lnSpc>
                <a:spcPct val="90000"/>
              </a:lnSpc>
              <a:spcBef>
                <a:spcPts val="538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4022725" indent="-242888" defTabSz="974725" eaLnBrk="0" fontAlgn="base" hangingPunct="0">
              <a:lnSpc>
                <a:spcPct val="90000"/>
              </a:lnSpc>
              <a:spcBef>
                <a:spcPts val="538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lvl="1">
              <a:spcBef>
                <a:spcPts val="1800"/>
              </a:spcBef>
            </a:pPr>
            <a:r>
              <a:rPr lang="de-DE" altLang="en-US" sz="2400"/>
              <a:t>Central and suburban</a:t>
            </a:r>
          </a:p>
          <a:p>
            <a:pPr lvl="1">
              <a:spcBef>
                <a:spcPts val="1800"/>
              </a:spcBef>
            </a:pPr>
            <a:r>
              <a:rPr lang="de-DE" altLang="en-US" sz="2400"/>
              <a:t>Low-income to upper middle class</a:t>
            </a:r>
          </a:p>
          <a:p>
            <a:pPr lvl="1">
              <a:spcBef>
                <a:spcPts val="1800"/>
              </a:spcBef>
            </a:pPr>
            <a:r>
              <a:rPr lang="de-DE" altLang="en-US" sz="2400"/>
              <a:t>Varying employment levels</a:t>
            </a:r>
          </a:p>
          <a:p>
            <a:pPr lvl="1">
              <a:spcBef>
                <a:spcPts val="1800"/>
              </a:spcBef>
            </a:pPr>
            <a:r>
              <a:rPr lang="de-DE" altLang="en-US" sz="2400"/>
              <a:t>Historic and newer areas</a:t>
            </a:r>
          </a:p>
          <a:p>
            <a:pPr lvl="1">
              <a:spcBef>
                <a:spcPts val="1800"/>
              </a:spcBef>
            </a:pPr>
            <a:r>
              <a:rPr lang="de-DE" altLang="en-US" sz="2400"/>
              <a:t>Young population to higher percentage of elderly people</a:t>
            </a:r>
          </a:p>
          <a:p>
            <a:pPr lvl="1">
              <a:spcBef>
                <a:spcPts val="1800"/>
              </a:spcBef>
            </a:pPr>
            <a:r>
              <a:rPr lang="de-DE" altLang="en-US" sz="2400"/>
              <a:t>Ranging from 0.10 to 1.84 km2</a:t>
            </a:r>
          </a:p>
          <a:p>
            <a:pPr lvl="1">
              <a:spcBef>
                <a:spcPts val="1800"/>
              </a:spcBef>
            </a:pPr>
            <a:r>
              <a:rPr lang="de-DE" altLang="en-US" sz="2400"/>
              <a:t>Ranging from 2.000 – 13.000 inhabitants</a:t>
            </a:r>
            <a:endParaRPr lang="de-DE" altLang="en-US" sz="1800"/>
          </a:p>
          <a:p>
            <a:pPr eaLnBrk="1" hangingPunct="1"/>
            <a:endParaRPr lang="en-US" altLang="en-US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814388" y="1347788"/>
            <a:ext cx="11520487" cy="504825"/>
          </a:xfrm>
        </p:spPr>
        <p:txBody>
          <a:bodyPr/>
          <a:lstStyle/>
          <a:p>
            <a:pPr eaLnBrk="1" hangingPunct="1"/>
            <a:r>
              <a:rPr lang="en-GB" altLang="en-US" sz="2800" smtClean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Activities along the entire innovation chain</a:t>
            </a:r>
            <a:endParaRPr lang="en-US" altLang="en-US" sz="3200" smtClean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328A9E8E-57ED-44EF-B27C-CB6B157C1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388" y="1997075"/>
            <a:ext cx="11520487" cy="6335713"/>
          </a:xfrm>
        </p:spPr>
        <p:txBody>
          <a:bodyPr/>
          <a:lstStyle/>
          <a:p>
            <a:pPr eaLnBrk="1" hangingPunct="1">
              <a:defRPr/>
            </a:pPr>
            <a:endParaRPr lang="en-GB" altLang="en-US" sz="2400"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  <a:p>
            <a:pPr eaLnBrk="1" hangingPunct="1">
              <a:defRPr/>
            </a:pPr>
            <a:endParaRPr lang="en-GB" altLang="en-US" sz="2400"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  <a:p>
            <a:pPr eaLnBrk="1" hangingPunct="1">
              <a:defRPr/>
            </a:pPr>
            <a:endParaRPr lang="en-GB" altLang="en-US" sz="2400"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  <a:p>
            <a:pPr eaLnBrk="1" hangingPunct="1">
              <a:defRPr/>
            </a:pPr>
            <a:endParaRPr lang="en-GB" altLang="en-US" sz="2400"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  <a:p>
            <a:pPr eaLnBrk="1" hangingPunct="1">
              <a:defRPr/>
            </a:pPr>
            <a:endParaRPr lang="en-GB" altLang="en-US" sz="2400"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  <a:p>
            <a:pPr eaLnBrk="1" hangingPunct="1">
              <a:defRPr/>
            </a:pPr>
            <a:endParaRPr lang="de-DE" altLang="en-US" sz="2400"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  <a:p>
            <a:pPr eaLnBrk="1" hangingPunct="1">
              <a:defRPr/>
            </a:pPr>
            <a:endParaRPr lang="en-GB" altLang="en-US" sz="2400"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de-DE" altLang="en-US" sz="2800" b="1" dirty="0" err="1">
                <a:solidFill>
                  <a:schemeClr val="accent1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</a:rPr>
              <a:t>with</a:t>
            </a:r>
            <a:r>
              <a:rPr lang="de-DE" altLang="en-US" sz="2800" b="1" dirty="0">
                <a:solidFill>
                  <a:schemeClr val="accent1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</a:rPr>
              <a:t> </a:t>
            </a:r>
            <a:r>
              <a:rPr lang="de-DE" altLang="en-US" sz="2800" b="1" dirty="0" err="1">
                <a:solidFill>
                  <a:schemeClr val="accent1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</a:rPr>
              <a:t>special</a:t>
            </a:r>
            <a:r>
              <a:rPr lang="de-DE" altLang="en-US" sz="2800" b="1" dirty="0">
                <a:solidFill>
                  <a:schemeClr val="accent1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</a:rPr>
              <a:t> </a:t>
            </a:r>
            <a:r>
              <a:rPr lang="de-DE" altLang="en-US" sz="2800" b="1" dirty="0" err="1">
                <a:solidFill>
                  <a:schemeClr val="accent1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</a:rPr>
              <a:t>attention</a:t>
            </a:r>
            <a:r>
              <a:rPr lang="de-DE" altLang="en-US" sz="2800" b="1" dirty="0">
                <a:solidFill>
                  <a:schemeClr val="accent1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</a:rPr>
              <a:t> </a:t>
            </a:r>
            <a:r>
              <a:rPr lang="de-DE" altLang="en-US" sz="2800" b="1" dirty="0" err="1">
                <a:solidFill>
                  <a:schemeClr val="accent1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</a:rPr>
              <a:t>paid</a:t>
            </a:r>
            <a:r>
              <a:rPr lang="de-DE" altLang="en-US" sz="2800" b="1" dirty="0">
                <a:solidFill>
                  <a:schemeClr val="accent1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</a:rPr>
              <a:t> </a:t>
            </a:r>
            <a:r>
              <a:rPr lang="de-DE" altLang="en-US" sz="2800" b="1" dirty="0" err="1">
                <a:solidFill>
                  <a:schemeClr val="accent1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</a:rPr>
              <a:t>to</a:t>
            </a:r>
            <a:r>
              <a:rPr lang="de-DE" altLang="en-US" sz="2800" b="1" dirty="0">
                <a:solidFill>
                  <a:schemeClr val="accent1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</a:rPr>
              <a:t> </a:t>
            </a:r>
            <a:r>
              <a:rPr lang="de-DE" altLang="en-US" sz="2800" b="1" dirty="0" err="1">
                <a:solidFill>
                  <a:schemeClr val="accent1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</a:rPr>
              <a:t>ensure</a:t>
            </a:r>
            <a:r>
              <a:rPr lang="de-DE" altLang="en-US" sz="2800" b="1" dirty="0">
                <a:solidFill>
                  <a:schemeClr val="accent1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</a:rPr>
              <a:t>:</a:t>
            </a:r>
            <a:endParaRPr lang="en-GB" altLang="en-US" sz="2800" b="1" dirty="0">
              <a:solidFill>
                <a:schemeClr val="accent1"/>
              </a:solidFill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  <a:p>
            <a:pPr eaLnBrk="1" hangingPunct="1">
              <a:defRPr/>
            </a:pPr>
            <a:r>
              <a:rPr lang="en-GB" altLang="en-US" sz="2400"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Inclusive representation of society</a:t>
            </a:r>
            <a:endParaRPr lang="en-US" altLang="en-US" sz="2400"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  <a:p>
            <a:pPr eaLnBrk="1" hangingPunct="1">
              <a:defRPr/>
            </a:pPr>
            <a:r>
              <a:rPr lang="en-GB" altLang="en-US" sz="2400"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Bringing in new stakeholders</a:t>
            </a:r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40616C19-0C7A-4A7B-85F2-A9064089112E}"/>
              </a:ext>
            </a:extLst>
          </p:cNvPr>
          <p:cNvSpPr/>
          <p:nvPr/>
        </p:nvSpPr>
        <p:spPr>
          <a:xfrm>
            <a:off x="3765550" y="2270125"/>
            <a:ext cx="2830513" cy="134461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lvl="1" eaLnBrk="1" hangingPunct="1">
              <a:defRPr/>
            </a:pPr>
            <a:r>
              <a:rPr lang="en-GB" altLang="en-US" sz="2000" b="1" dirty="0">
                <a:solidFill>
                  <a:schemeClr val="bg1"/>
                </a:solidFill>
              </a:rPr>
              <a:t>Co-development</a:t>
            </a:r>
            <a:r>
              <a:rPr lang="en-GB" altLang="en-US" sz="2000" dirty="0">
                <a:solidFill>
                  <a:schemeClr val="bg1"/>
                </a:solidFill>
              </a:rPr>
              <a:t> of solutions </a:t>
            </a:r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FB398D39-FE4C-494A-8D73-70E84D4D0757}"/>
              </a:ext>
            </a:extLst>
          </p:cNvPr>
          <p:cNvSpPr/>
          <p:nvPr/>
        </p:nvSpPr>
        <p:spPr>
          <a:xfrm>
            <a:off x="814388" y="2293938"/>
            <a:ext cx="2808287" cy="13446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eaLnBrk="1" hangingPunct="1">
              <a:defRPr/>
            </a:pPr>
            <a:r>
              <a:rPr lang="en-GB" altLang="en-US" sz="2000" b="1" dirty="0">
                <a:solidFill>
                  <a:schemeClr val="bg1"/>
                </a:solidFill>
              </a:rPr>
              <a:t>Co-identification</a:t>
            </a:r>
            <a:r>
              <a:rPr lang="en-GB" altLang="en-US" sz="2000" dirty="0">
                <a:solidFill>
                  <a:schemeClr val="bg1"/>
                </a:solidFill>
              </a:rPr>
              <a:t> of mobility problems</a:t>
            </a:r>
          </a:p>
        </p:txBody>
      </p:sp>
      <p:sp>
        <p:nvSpPr>
          <p:cNvPr id="13" name="Abgerundetes Rechteck 12">
            <a:extLst>
              <a:ext uri="{FF2B5EF4-FFF2-40B4-BE49-F238E27FC236}">
                <a16:creationId xmlns:a16="http://schemas.microsoft.com/office/drawing/2014/main" id="{02146505-0FC3-4F29-A214-806D6F7BE526}"/>
              </a:ext>
            </a:extLst>
          </p:cNvPr>
          <p:cNvSpPr/>
          <p:nvPr/>
        </p:nvSpPr>
        <p:spPr>
          <a:xfrm>
            <a:off x="6697663" y="2270125"/>
            <a:ext cx="2828925" cy="134461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1" eaLnBrk="1" hangingPunct="1">
              <a:defRPr/>
            </a:pPr>
            <a:r>
              <a:rPr lang="en-GB" altLang="en-US" sz="2000" b="1" dirty="0">
                <a:solidFill>
                  <a:schemeClr val="bg1"/>
                </a:solidFill>
              </a:rPr>
              <a:t>Co-implementation</a:t>
            </a:r>
            <a:r>
              <a:rPr lang="en-GB" altLang="en-US" sz="2000" dirty="0">
                <a:solidFill>
                  <a:schemeClr val="bg1"/>
                </a:solidFill>
              </a:rPr>
              <a:t> of measures 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AD503CE5-1707-4682-80D0-3D3B3A2C97FE}"/>
              </a:ext>
            </a:extLst>
          </p:cNvPr>
          <p:cNvSpPr/>
          <p:nvPr/>
        </p:nvSpPr>
        <p:spPr>
          <a:xfrm>
            <a:off x="814388" y="3797300"/>
            <a:ext cx="11612562" cy="6477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1" eaLnBrk="1" hangingPunct="1">
              <a:defRPr/>
            </a:pPr>
            <a:r>
              <a:rPr lang="en-GB" altLang="en-US" sz="2000" dirty="0">
                <a:solidFill>
                  <a:schemeClr val="bg1"/>
                </a:solidFill>
              </a:rPr>
              <a:t>Learning and knowledge transfer  </a:t>
            </a:r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378F1EB3-B3B5-4EA7-AD58-AFA5094817A1}"/>
              </a:ext>
            </a:extLst>
          </p:cNvPr>
          <p:cNvSpPr/>
          <p:nvPr/>
        </p:nvSpPr>
        <p:spPr>
          <a:xfrm>
            <a:off x="9598025" y="2293938"/>
            <a:ext cx="2828925" cy="1344612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lvl="1" eaLnBrk="1" hangingPunct="1">
              <a:defRPr/>
            </a:pPr>
            <a:r>
              <a:rPr lang="en-GB" altLang="en-US" sz="2000" b="1" dirty="0">
                <a:solidFill>
                  <a:schemeClr val="bg1"/>
                </a:solidFill>
              </a:rPr>
              <a:t>Co-evaluation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814388" y="1347788"/>
            <a:ext cx="11520487" cy="504825"/>
          </a:xfrm>
        </p:spPr>
        <p:txBody>
          <a:bodyPr/>
          <a:lstStyle/>
          <a:p>
            <a:pPr eaLnBrk="1" hangingPunct="1"/>
            <a:r>
              <a:rPr lang="en-GB" altLang="en-US" sz="2800" smtClean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Aspirations and expectations</a:t>
            </a:r>
            <a:endParaRPr lang="en-US" altLang="en-US" sz="3200" smtClean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61F4B3ED-AC56-4367-B86B-12CF15C50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388" y="1997075"/>
            <a:ext cx="11520487" cy="6335713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4000"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Share 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</a:rPr>
              <a:t>relevant</a:t>
            </a:r>
            <a:r>
              <a:rPr lang="en-US" altLang="en-US" sz="4000"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, </a:t>
            </a:r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4000"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widely </a:t>
            </a:r>
            <a:r>
              <a:rPr lang="en-US" altLang="en-US" sz="4000" b="1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</a:rPr>
              <a:t>endorsed</a:t>
            </a:r>
            <a:r>
              <a:rPr lang="en-US" altLang="en-US" sz="4000"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, </a:t>
            </a:r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GB" sz="4000" b="1" dirty="0">
                <a:solidFill>
                  <a:schemeClr val="accent5">
                    <a:lumMod val="50000"/>
                  </a:schemeClr>
                </a:solidFill>
              </a:rPr>
              <a:t>tangible</a:t>
            </a:r>
            <a:r>
              <a:rPr lang="en-GB" sz="4000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GB" sz="4000" b="1" dirty="0"/>
              <a:t> </a:t>
            </a:r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GB" sz="4000" dirty="0"/>
              <a:t>and </a:t>
            </a:r>
            <a:r>
              <a:rPr lang="en-GB" sz="4000" b="1" dirty="0">
                <a:solidFill>
                  <a:schemeClr val="accent3">
                    <a:lumMod val="50000"/>
                  </a:schemeClr>
                </a:solidFill>
              </a:rPr>
              <a:t>replicable</a:t>
            </a:r>
            <a:r>
              <a:rPr lang="en-GB" sz="4000" dirty="0"/>
              <a:t> results, </a:t>
            </a:r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GB" sz="4000" dirty="0"/>
              <a:t>and to </a:t>
            </a:r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</a:rPr>
              <a:t>make transparent the mechanisms that got us there.</a:t>
            </a:r>
          </a:p>
          <a:p>
            <a:pPr eaLnBrk="1" hangingPunct="1">
              <a:defRPr/>
            </a:pPr>
            <a:endParaRPr lang="en-GB" altLang="en-US" sz="1050"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814388" y="1347788"/>
            <a:ext cx="11520487" cy="504825"/>
          </a:xfrm>
        </p:spPr>
        <p:txBody>
          <a:bodyPr/>
          <a:lstStyle/>
          <a:p>
            <a:pPr eaLnBrk="1" hangingPunct="1"/>
            <a:r>
              <a:rPr lang="en-GB" altLang="en-US" sz="2800" smtClean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Risks and concerns</a:t>
            </a:r>
            <a:endParaRPr lang="en-US" altLang="en-US" sz="3200" smtClean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5" name="Abgerundete rechteckige Legende 4">
            <a:extLst>
              <a:ext uri="{FF2B5EF4-FFF2-40B4-BE49-F238E27FC236}">
                <a16:creationId xmlns:a16="http://schemas.microsoft.com/office/drawing/2014/main" id="{EDACAE2B-BD25-45A3-8E19-CE006402C2A8}"/>
              </a:ext>
            </a:extLst>
          </p:cNvPr>
          <p:cNvSpPr/>
          <p:nvPr/>
        </p:nvSpPr>
        <p:spPr>
          <a:xfrm flipH="1">
            <a:off x="6648450" y="1925638"/>
            <a:ext cx="5148263" cy="3382962"/>
          </a:xfrm>
          <a:prstGeom prst="wedgeRoundRectCallout">
            <a:avLst>
              <a:gd name="adj1" fmla="val -42009"/>
              <a:gd name="adj2" fmla="val 75494"/>
              <a:gd name="adj3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>
                <a:solidFill>
                  <a:schemeClr val="bg1"/>
                </a:solidFill>
              </a:rPr>
              <a:t>How will we deal with protracted discussions and formation of hostile factions within one/ several co-creation fora, not leading to actionable decisions, should such circumstances arise?</a:t>
            </a:r>
          </a:p>
        </p:txBody>
      </p:sp>
      <p:sp>
        <p:nvSpPr>
          <p:cNvPr id="10" name="Abgerundete rechteckige Legende 9">
            <a:extLst>
              <a:ext uri="{FF2B5EF4-FFF2-40B4-BE49-F238E27FC236}">
                <a16:creationId xmlns:a16="http://schemas.microsoft.com/office/drawing/2014/main" id="{8E961C61-1251-4187-B559-16E83B8798C1}"/>
              </a:ext>
            </a:extLst>
          </p:cNvPr>
          <p:cNvSpPr/>
          <p:nvPr/>
        </p:nvSpPr>
        <p:spPr>
          <a:xfrm>
            <a:off x="741363" y="1944688"/>
            <a:ext cx="4213225" cy="2951162"/>
          </a:xfrm>
          <a:prstGeom prst="wedgeRoundRectCallout">
            <a:avLst>
              <a:gd name="adj1" fmla="val -42123"/>
              <a:gd name="adj2" fmla="val 8334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/>
              <a:t>What happens if we face difficulties reaching certain target groups and thus ensuring that diverse interests and opinions are captured?</a:t>
            </a:r>
          </a:p>
        </p:txBody>
      </p:sp>
      <p:sp>
        <p:nvSpPr>
          <p:cNvPr id="12" name="Abgerundete rechteckige Legende 11">
            <a:extLst>
              <a:ext uri="{FF2B5EF4-FFF2-40B4-BE49-F238E27FC236}">
                <a16:creationId xmlns:a16="http://schemas.microsoft.com/office/drawing/2014/main" id="{7E75243B-4FC9-4800-ADB2-3F2189EB4E1E}"/>
              </a:ext>
            </a:extLst>
          </p:cNvPr>
          <p:cNvSpPr/>
          <p:nvPr/>
        </p:nvSpPr>
        <p:spPr>
          <a:xfrm flipH="1">
            <a:off x="6550025" y="5524500"/>
            <a:ext cx="3192463" cy="2952750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/>
              <a:t>…or if there is a dependency on external actors for physical changes in the neighbourhood?</a:t>
            </a:r>
          </a:p>
        </p:txBody>
      </p:sp>
      <p:sp>
        <p:nvSpPr>
          <p:cNvPr id="13" name="Abgerundete rechteckige Legende 12">
            <a:extLst>
              <a:ext uri="{FF2B5EF4-FFF2-40B4-BE49-F238E27FC236}">
                <a16:creationId xmlns:a16="http://schemas.microsoft.com/office/drawing/2014/main" id="{D7157F7E-7198-4F13-A1D7-C00D3289F38D}"/>
              </a:ext>
            </a:extLst>
          </p:cNvPr>
          <p:cNvSpPr/>
          <p:nvPr/>
        </p:nvSpPr>
        <p:spPr>
          <a:xfrm flipH="1">
            <a:off x="2001838" y="5045075"/>
            <a:ext cx="4392612" cy="2952750"/>
          </a:xfrm>
          <a:prstGeom prst="wedgeRoundRectCallou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>
                <a:solidFill>
                  <a:schemeClr val="bg1"/>
                </a:solidFill>
              </a:rPr>
              <a:t>What if the solutions proposed in the co-creation processes are not financially feasible?</a:t>
            </a:r>
          </a:p>
        </p:txBody>
      </p:sp>
      <p:sp>
        <p:nvSpPr>
          <p:cNvPr id="11" name="Abgerundete rechteckige Legende 10">
            <a:extLst>
              <a:ext uri="{FF2B5EF4-FFF2-40B4-BE49-F238E27FC236}">
                <a16:creationId xmlns:a16="http://schemas.microsoft.com/office/drawing/2014/main" id="{3F8F8C39-B6BB-478A-8E1B-92500EE0EC65}"/>
              </a:ext>
            </a:extLst>
          </p:cNvPr>
          <p:cNvSpPr/>
          <p:nvPr/>
        </p:nvSpPr>
        <p:spPr>
          <a:xfrm flipH="1">
            <a:off x="7688263" y="2414588"/>
            <a:ext cx="4108450" cy="2500312"/>
          </a:xfrm>
          <a:prstGeom prst="wedgeRoundRectCallout">
            <a:avLst>
              <a:gd name="adj1" fmla="val -51402"/>
              <a:gd name="adj2" fmla="val 92037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>
                <a:solidFill>
                  <a:schemeClr val="bg1"/>
                </a:solidFill>
              </a:rPr>
              <a:t>What if the project lifetime proves to be an insufficient timescale for engagement?</a:t>
            </a:r>
          </a:p>
        </p:txBody>
      </p:sp>
      <p:sp>
        <p:nvSpPr>
          <p:cNvPr id="17" name="Abgerundete rechteckige Legende 16">
            <a:extLst>
              <a:ext uri="{FF2B5EF4-FFF2-40B4-BE49-F238E27FC236}">
                <a16:creationId xmlns:a16="http://schemas.microsoft.com/office/drawing/2014/main" id="{0C57ECF4-5977-4A11-81A6-F5A355FDB9C3}"/>
              </a:ext>
            </a:extLst>
          </p:cNvPr>
          <p:cNvSpPr/>
          <p:nvPr/>
        </p:nvSpPr>
        <p:spPr>
          <a:xfrm flipH="1">
            <a:off x="3768725" y="2366963"/>
            <a:ext cx="4376738" cy="2424112"/>
          </a:xfrm>
          <a:prstGeom prst="wedgeRoundRectCallout">
            <a:avLst>
              <a:gd name="adj1" fmla="val -20431"/>
              <a:gd name="adj2" fmla="val 149551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GB" sz="2400" dirty="0"/>
              <a:t>We must ensure reliable, consistent and comparable data for evaluation of measures and project results.</a:t>
            </a:r>
          </a:p>
        </p:txBody>
      </p:sp>
      <p:sp>
        <p:nvSpPr>
          <p:cNvPr id="15" name="Abgerundete rechteckige Legende 14">
            <a:extLst>
              <a:ext uri="{FF2B5EF4-FFF2-40B4-BE49-F238E27FC236}">
                <a16:creationId xmlns:a16="http://schemas.microsoft.com/office/drawing/2014/main" id="{7782482A-0C6E-49E0-8E76-48FCD08B0757}"/>
              </a:ext>
            </a:extLst>
          </p:cNvPr>
          <p:cNvSpPr/>
          <p:nvPr/>
        </p:nvSpPr>
        <p:spPr>
          <a:xfrm flipH="1">
            <a:off x="5943600" y="4791075"/>
            <a:ext cx="5592763" cy="2976563"/>
          </a:xfrm>
          <a:prstGeom prst="wedgeRoundRectCallout">
            <a:avLst>
              <a:gd name="adj1" fmla="val -34352"/>
              <a:gd name="adj2" fmla="val 76674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>
                <a:solidFill>
                  <a:schemeClr val="bg1"/>
                </a:solidFill>
              </a:rPr>
              <a:t>…or a lack of (or change in) interest of city authorities to take up, engage in and support implementation of bottom-up suggestions and measures?</a:t>
            </a:r>
          </a:p>
        </p:txBody>
      </p:sp>
      <p:sp>
        <p:nvSpPr>
          <p:cNvPr id="14" name="Abgerundete rechteckige Legende 13">
            <a:extLst>
              <a:ext uri="{FF2B5EF4-FFF2-40B4-BE49-F238E27FC236}">
                <a16:creationId xmlns:a16="http://schemas.microsoft.com/office/drawing/2014/main" id="{A60A2EED-B132-4C34-9E1C-7C6C32964933}"/>
              </a:ext>
            </a:extLst>
          </p:cNvPr>
          <p:cNvSpPr/>
          <p:nvPr/>
        </p:nvSpPr>
        <p:spPr>
          <a:xfrm>
            <a:off x="238125" y="4791075"/>
            <a:ext cx="5251450" cy="2951163"/>
          </a:xfrm>
          <a:prstGeom prst="wedgeRoundRectCallout">
            <a:avLst>
              <a:gd name="adj1" fmla="val -36236"/>
              <a:gd name="adj2" fmla="val 791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>
                <a:solidFill>
                  <a:schemeClr val="bg1"/>
                </a:solidFill>
              </a:rPr>
              <a:t>What if we encounter a lack of interest of stakeholders to participate in partner neighbourhoods, and therefore difficulty achieving a critical mass of participants?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  <p:bldP spid="13" grpId="0" animBg="1"/>
      <p:bldP spid="11" grpId="0" animBg="1"/>
      <p:bldP spid="17" grpId="0" animBg="1"/>
      <p:bldP spid="15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3"/>
          <p:cNvSpPr txBox="1">
            <a:spLocks/>
          </p:cNvSpPr>
          <p:nvPr/>
        </p:nvSpPr>
        <p:spPr bwMode="auto">
          <a:xfrm>
            <a:off x="814388" y="1276350"/>
            <a:ext cx="1152048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63"/>
              </a:spcBef>
              <a:buFont typeface="Arial" panose="020B0604020202020204" pitchFamily="34" charset="0"/>
              <a:buChar char="•"/>
              <a:defRPr sz="29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30250" indent="-242888">
              <a:lnSpc>
                <a:spcPct val="90000"/>
              </a:lnSpc>
              <a:spcBef>
                <a:spcPts val="538"/>
              </a:spcBef>
              <a:buFont typeface="Arial" panose="020B0604020202020204" pitchFamily="34" charset="0"/>
              <a:buChar char="•"/>
              <a:defRPr sz="25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217613" indent="-242888">
              <a:lnSpc>
                <a:spcPct val="90000"/>
              </a:lnSpc>
              <a:spcBef>
                <a:spcPts val="538"/>
              </a:spcBef>
              <a:buFont typeface="Arial" panose="020B0604020202020204" pitchFamily="34" charset="0"/>
              <a:buChar char="•"/>
              <a:defRPr sz="21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706563" indent="-242888">
              <a:lnSpc>
                <a:spcPct val="90000"/>
              </a:lnSpc>
              <a:spcBef>
                <a:spcPts val="538"/>
              </a:spcBef>
              <a:buFont typeface="Arial" panose="020B0604020202020204" pitchFamily="34" charset="0"/>
              <a:buChar char="•"/>
              <a:defRPr sz="19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193925" indent="-242888">
              <a:lnSpc>
                <a:spcPct val="90000"/>
              </a:lnSpc>
              <a:spcBef>
                <a:spcPts val="538"/>
              </a:spcBef>
              <a:buFont typeface="Arial" panose="020B0604020202020204" pitchFamily="34" charset="0"/>
              <a:buChar char="•"/>
              <a:defRPr sz="19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651125" indent="-242888" eaLnBrk="0" fontAlgn="base" hangingPunct="0">
              <a:lnSpc>
                <a:spcPct val="90000"/>
              </a:lnSpc>
              <a:spcBef>
                <a:spcPts val="538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3108325" indent="-242888" eaLnBrk="0" fontAlgn="base" hangingPunct="0">
              <a:lnSpc>
                <a:spcPct val="90000"/>
              </a:lnSpc>
              <a:spcBef>
                <a:spcPts val="538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565525" indent="-242888" eaLnBrk="0" fontAlgn="base" hangingPunct="0">
              <a:lnSpc>
                <a:spcPct val="90000"/>
              </a:lnSpc>
              <a:spcBef>
                <a:spcPts val="538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4022725" indent="-242888" eaLnBrk="0" fontAlgn="base" hangingPunct="0">
              <a:lnSpc>
                <a:spcPct val="90000"/>
              </a:lnSpc>
              <a:spcBef>
                <a:spcPts val="538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/>
              <a:t>Thank you!</a:t>
            </a:r>
          </a:p>
        </p:txBody>
      </p:sp>
      <p:sp>
        <p:nvSpPr>
          <p:cNvPr id="11267" name="Text Placeholder 3"/>
          <p:cNvSpPr txBox="1">
            <a:spLocks/>
          </p:cNvSpPr>
          <p:nvPr/>
        </p:nvSpPr>
        <p:spPr bwMode="auto">
          <a:xfrm>
            <a:off x="8589963" y="2932113"/>
            <a:ext cx="37449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63"/>
              </a:spcBef>
              <a:buFont typeface="Arial" panose="020B0604020202020204" pitchFamily="34" charset="0"/>
              <a:buChar char="•"/>
              <a:defRPr sz="29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 marL="730250" indent="-242888">
              <a:lnSpc>
                <a:spcPct val="90000"/>
              </a:lnSpc>
              <a:spcBef>
                <a:spcPts val="538"/>
              </a:spcBef>
              <a:buFont typeface="Arial" panose="020B0604020202020204" pitchFamily="34" charset="0"/>
              <a:buChar char="•"/>
              <a:defRPr sz="25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marL="1217613" indent="-242888">
              <a:lnSpc>
                <a:spcPct val="90000"/>
              </a:lnSpc>
              <a:spcBef>
                <a:spcPts val="538"/>
              </a:spcBef>
              <a:buFont typeface="Arial" panose="020B0604020202020204" pitchFamily="34" charset="0"/>
              <a:buChar char="•"/>
              <a:defRPr sz="21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706563" indent="-242888">
              <a:lnSpc>
                <a:spcPct val="90000"/>
              </a:lnSpc>
              <a:spcBef>
                <a:spcPts val="538"/>
              </a:spcBef>
              <a:buFont typeface="Arial" panose="020B0604020202020204" pitchFamily="34" charset="0"/>
              <a:buChar char="•"/>
              <a:defRPr sz="19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marL="2193925" indent="-242888">
              <a:lnSpc>
                <a:spcPct val="90000"/>
              </a:lnSpc>
              <a:spcBef>
                <a:spcPts val="538"/>
              </a:spcBef>
              <a:buFont typeface="Arial" panose="020B0604020202020204" pitchFamily="34" charset="0"/>
              <a:buChar char="•"/>
              <a:defRPr sz="19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651125" indent="-242888" eaLnBrk="0" fontAlgn="base" hangingPunct="0">
              <a:lnSpc>
                <a:spcPct val="90000"/>
              </a:lnSpc>
              <a:spcBef>
                <a:spcPts val="538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3108325" indent="-242888" eaLnBrk="0" fontAlgn="base" hangingPunct="0">
              <a:lnSpc>
                <a:spcPct val="90000"/>
              </a:lnSpc>
              <a:spcBef>
                <a:spcPts val="538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565525" indent="-242888" eaLnBrk="0" fontAlgn="base" hangingPunct="0">
              <a:lnSpc>
                <a:spcPct val="90000"/>
              </a:lnSpc>
              <a:spcBef>
                <a:spcPts val="538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4022725" indent="-242888" eaLnBrk="0" fontAlgn="base" hangingPunct="0">
              <a:lnSpc>
                <a:spcPct val="90000"/>
              </a:lnSpc>
              <a:spcBef>
                <a:spcPts val="538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/>
              <a:t>Hana Peters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/>
              <a:t>Rupprecht Consult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h.peters@rupprecht-consult.eu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6EBA9-72E6-45C4-A9B6-CD8A0FD2A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88" y="1347788"/>
            <a:ext cx="11520487" cy="504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200"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Bremen</a:t>
            </a:r>
          </a:p>
        </p:txBody>
      </p:sp>
      <p:pic>
        <p:nvPicPr>
          <p:cNvPr id="12291" name="Picture 2" descr="\\www.rc-projects.eu@SSL\DavWWWRoot\SUNRISE\WP5\SUNRISE cities - pictures\Bremen\Bremen neighbourhood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1852613"/>
            <a:ext cx="8920162" cy="668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50187-9B4C-4844-9DBA-1982FC0F8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88" y="1347788"/>
            <a:ext cx="11520487" cy="504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200"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Budapest</a:t>
            </a:r>
          </a:p>
        </p:txBody>
      </p:sp>
      <p:pic>
        <p:nvPicPr>
          <p:cNvPr id="13315" name="Picture 3" descr="\\www.rc-projects.eu@SSL\DavWWWRoot\SUNRISE\WP5\SUNRISE cities - pictures\Budapest\IMG_19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1852613"/>
            <a:ext cx="10367962" cy="690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NRISE Theme">
  <a:themeElements>
    <a:clrScheme name="SUNRISE Colours">
      <a:dk1>
        <a:srgbClr val="3A3A3C"/>
      </a:dk1>
      <a:lt1>
        <a:srgbClr val="FFFFFF"/>
      </a:lt1>
      <a:dk2>
        <a:srgbClr val="3A3A3C"/>
      </a:dk2>
      <a:lt2>
        <a:srgbClr val="FEFFFE"/>
      </a:lt2>
      <a:accent1>
        <a:srgbClr val="EE4037"/>
      </a:accent1>
      <a:accent2>
        <a:srgbClr val="F1594D"/>
      </a:accent2>
      <a:accent3>
        <a:srgbClr val="F7941D"/>
      </a:accent3>
      <a:accent4>
        <a:srgbClr val="FBB941"/>
      </a:accent4>
      <a:accent5>
        <a:srgbClr val="FEDA3E"/>
      </a:accent5>
      <a:accent6>
        <a:srgbClr val="D7DF23"/>
      </a:accent6>
      <a:hlink>
        <a:srgbClr val="0000FF"/>
      </a:hlink>
      <a:folHlink>
        <a:srgbClr val="800080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UNRISE Theme" id="{C52A9F15-2E60-3543-9784-248A205CABAE}" vid="{B291024E-16D8-EE49-B474-3304F0CE716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0D239B171CEF43B1F02AAF0B0B465F" ma:contentTypeVersion="0" ma:contentTypeDescription="Create a new document." ma:contentTypeScope="" ma:versionID="de793f883c1d617e8aae07aaf33f97d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C1F7611-9D99-4D0B-89EF-9F331DDD0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76A39EA-E040-4E0C-83C8-8E24367E79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F8EFDC-E8FF-4AE5-88EB-E0781A2E35A7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Pages>0</Pages>
  <Words>383</Words>
  <Characters>0</Characters>
  <Application>Microsoft Office PowerPoint</Application>
  <PresentationFormat>Niestandardowy</PresentationFormat>
  <Lines>0</Lines>
  <Paragraphs>75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1" baseType="lpstr">
      <vt:lpstr>Gill Sans</vt:lpstr>
      <vt:lpstr>ヒラギノ角ゴ ProN W3</vt:lpstr>
      <vt:lpstr>Arial</vt:lpstr>
      <vt:lpstr>Trebuchet MS</vt:lpstr>
      <vt:lpstr>Calibri</vt:lpstr>
      <vt:lpstr>Times New Roman</vt:lpstr>
      <vt:lpstr>SUNRISE Theme</vt:lpstr>
      <vt:lpstr>CIVITAS SUNRISE</vt:lpstr>
      <vt:lpstr>Address mobility challenges at the neighbourhood level in six cities across Europe and the Middle East </vt:lpstr>
      <vt:lpstr>The neighbourhoods</vt:lpstr>
      <vt:lpstr>Activities along the entire innovation chain</vt:lpstr>
      <vt:lpstr>Aspirations and expectations</vt:lpstr>
      <vt:lpstr>Risks and concerns</vt:lpstr>
      <vt:lpstr>Prezentacja programu PowerPoint</vt:lpstr>
      <vt:lpstr>Bremen</vt:lpstr>
      <vt:lpstr>Budapest</vt:lpstr>
      <vt:lpstr>Jerusalem</vt:lpstr>
      <vt:lpstr>Malmö</vt:lpstr>
      <vt:lpstr>Southend-on-sea</vt:lpstr>
      <vt:lpstr>Thessaloniki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Hana Peters</dc:creator>
  <cp:lastModifiedBy>TD</cp:lastModifiedBy>
  <cp:revision>62</cp:revision>
  <dcterms:modified xsi:type="dcterms:W3CDTF">2019-07-02T16:40:48Z</dcterms:modified>
</cp:coreProperties>
</file>